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6.xml" ContentType="application/vnd.openxmlformats-officedocument.presentationml.slide+xml"/>
  <Override PartName="/ppt/presentation.xml" ContentType="application/vnd.openxmlformats-officedocument.presentationml.presentation.main+xml"/>
  <Override PartName="/ppt/slides/slide29.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comments/comment1.xml" ContentType="application/vnd.openxmlformats-officedocument.presentationml.comments+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embeddedFontLst>
    <p:embeddedFont>
      <p:font typeface="Open Sans" panose="020B0606030504020204" pitchFamily="34" charset="0"/>
      <p:regular r:id="rId32"/>
      <p:bold r:id="rId33"/>
      <p:italic r:id="rId34"/>
      <p:boldItalic r:id="rId35"/>
    </p:embeddedFont>
    <p:embeddedFont>
      <p:font typeface="PT Serif" panose="020A0603040505020204" pitchFamily="18"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gitte Lauwer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520" y="5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commentAuthors" Target="commentAuthors.xml"/><Relationship Id="rId45"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 Id="rId46"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3-03-23T10:23:43.776" idx="1">
    <p:pos x="6000" y="0"/>
    <p:text>o	Zelfde als in vorige presentaties, kan aan mijn instelling van laptop liggen, maar ik vind het onderscheid tussen de vragen door de lay-out van de slides niet zo duidelijk (lijkt gewoon doorlopende tekst te zijn)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20d9568734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20d9568734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20cba7441d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20cba7441d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2208a3074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2208a3074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22208a3074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22208a3074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20cba7441d_0_3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220cba7441d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20cba7441d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20cba7441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20cba7441d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20cba7441d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220cba7441d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220cba7441d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20cba7441d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220cba7441d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220cba7441d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220cba7441d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174d8e52e7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174d8e52e7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20cba7441d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20cba7441d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220cba7441d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220cba7441d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20cba7441d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20cba7441d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20cba7441d_0_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220cba7441d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20cba7441d_0_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220cba7441d_0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20cba7441d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20cba7441d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20cba7441d_0_9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220cba7441d_0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20cba7441d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20cba7441d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20cba7441d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220cba7441d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1a6956c9a0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21a6956c9a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1a6956c9a0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1a6956c9a0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20cba7441d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20cba7441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20cba7441d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20cba7441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20cba7441d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20cba7441d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20cba7441d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20cba7441d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20cba7441d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20cba7441d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20d779bf7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20d779bf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raining"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FFFFFF"/>
              </a:buClr>
              <a:buSzPts val="5000"/>
              <a:buFont typeface="Open Sans"/>
              <a:buNone/>
              <a:defRPr sz="5000" b="1">
                <a:solidFill>
                  <a:srgbClr val="FFFFFF"/>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rgbClr val="137E98"/>
        </a:solidFill>
        <a:effectLst/>
      </p:bgPr>
    </p:bg>
    <p:spTree>
      <p:nvGrpSpPr>
        <p:cNvPr id="1" name="Shape 36"/>
        <p:cNvGrpSpPr/>
        <p:nvPr/>
      </p:nvGrpSpPr>
      <p:grpSpPr>
        <a:xfrm>
          <a:off x="0" y="0"/>
          <a:ext cx="0" cy="0"/>
          <a:chOff x="0" y="0"/>
          <a:chExt cx="0" cy="0"/>
        </a:xfrm>
      </p:grpSpPr>
      <p:sp>
        <p:nvSpPr>
          <p:cNvPr id="37" name="Google Shape;37;p11"/>
          <p:cNvSpPr/>
          <p:nvPr/>
        </p:nvSpPr>
        <p:spPr>
          <a:xfrm>
            <a:off x="4572000" y="-125"/>
            <a:ext cx="4572000" cy="5143500"/>
          </a:xfrm>
          <a:prstGeom prst="rect">
            <a:avLst/>
          </a:prstGeom>
          <a:solidFill>
            <a:srgbClr val="86B6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200"/>
              <a:buFont typeface="Open Sans"/>
              <a:buNone/>
              <a:defRPr sz="4200" b="1">
                <a:solidFill>
                  <a:schemeClr val="lt1"/>
                </a:solidFill>
                <a:latin typeface="Open Sans"/>
                <a:ea typeface="Open Sans"/>
                <a:cs typeface="Open Sans"/>
                <a:sym typeface="Open Sans"/>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41" name="Google Shape;4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fbeelding met bijschrift">
  <p:cSld name="CAPTION_ONLY">
    <p:bg>
      <p:bgPr>
        <a:solidFill>
          <a:srgbClr val="86B6C1"/>
        </a:solidFill>
        <a:effectLst/>
      </p:bgPr>
    </p:bg>
    <p:spTree>
      <p:nvGrpSpPr>
        <p:cNvPr id="1" name="Shape 42"/>
        <p:cNvGrpSpPr/>
        <p:nvPr/>
      </p:nvGrpSpPr>
      <p:grpSpPr>
        <a:xfrm>
          <a:off x="0" y="0"/>
          <a:ext cx="0" cy="0"/>
          <a:chOff x="0" y="0"/>
          <a:chExt cx="0" cy="0"/>
        </a:xfrm>
      </p:grpSpPr>
      <p:sp>
        <p:nvSpPr>
          <p:cNvPr id="43" name="Google Shape;43;p12"/>
          <p:cNvSpPr>
            <a:spLocks noGrp="1"/>
          </p:cNvSpPr>
          <p:nvPr>
            <p:ph type="pic" idx="2"/>
          </p:nvPr>
        </p:nvSpPr>
        <p:spPr>
          <a:xfrm>
            <a:off x="10050" y="-10050"/>
            <a:ext cx="9144000" cy="5143500"/>
          </a:xfrm>
          <a:prstGeom prst="rect">
            <a:avLst/>
          </a:prstGeom>
          <a:noFill/>
          <a:ln>
            <a:noFill/>
          </a:ln>
        </p:spPr>
      </p:sp>
      <p:sp>
        <p:nvSpPr>
          <p:cNvPr id="44" name="Google Shape;44;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5" name="Google Shape;4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fbeelding verticaal met bijschrift">
  <p:cSld name="CAPTION_ONLY_1">
    <p:bg>
      <p:bgPr>
        <a:solidFill>
          <a:srgbClr val="86B6C1"/>
        </a:solidFill>
        <a:effectLst/>
      </p:bgPr>
    </p:bg>
    <p:spTree>
      <p:nvGrpSpPr>
        <p:cNvPr id="1" name="Shape 46"/>
        <p:cNvGrpSpPr/>
        <p:nvPr/>
      </p:nvGrpSpPr>
      <p:grpSpPr>
        <a:xfrm>
          <a:off x="0" y="0"/>
          <a:ext cx="0" cy="0"/>
          <a:chOff x="0" y="0"/>
          <a:chExt cx="0" cy="0"/>
        </a:xfrm>
      </p:grpSpPr>
      <p:sp>
        <p:nvSpPr>
          <p:cNvPr id="47" name="Google Shape;47;p13"/>
          <p:cNvSpPr>
            <a:spLocks noGrp="1"/>
          </p:cNvSpPr>
          <p:nvPr>
            <p:ph type="pic" idx="2"/>
          </p:nvPr>
        </p:nvSpPr>
        <p:spPr>
          <a:xfrm>
            <a:off x="4587125" y="-10050"/>
            <a:ext cx="4566900" cy="5143500"/>
          </a:xfrm>
          <a:prstGeom prst="rect">
            <a:avLst/>
          </a:prstGeom>
          <a:noFill/>
          <a:ln>
            <a:noFill/>
          </a:ln>
        </p:spPr>
      </p:sp>
      <p:sp>
        <p:nvSpPr>
          <p:cNvPr id="48" name="Google Shape;48;p1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9" name="Google Shape;49;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ijfer">
  <p:cSld name="BIG_NUMBER">
    <p:bg>
      <p:bgPr>
        <a:solidFill>
          <a:srgbClr val="86B6C1"/>
        </a:solidFill>
        <a:effectLst/>
      </p:bgPr>
    </p:bg>
    <p:spTree>
      <p:nvGrpSpPr>
        <p:cNvPr id="1" name="Shape 50"/>
        <p:cNvGrpSpPr/>
        <p:nvPr/>
      </p:nvGrpSpPr>
      <p:grpSpPr>
        <a:xfrm>
          <a:off x="0" y="0"/>
          <a:ext cx="0" cy="0"/>
          <a:chOff x="0" y="0"/>
          <a:chExt cx="0" cy="0"/>
        </a:xfrm>
      </p:grpSpPr>
      <p:sp>
        <p:nvSpPr>
          <p:cNvPr id="51" name="Google Shape;51;p14"/>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Font typeface="Open Sans"/>
              <a:buNone/>
              <a:defRPr sz="12000" b="1">
                <a:solidFill>
                  <a:schemeClr val="lt1"/>
                </a:solidFill>
                <a:latin typeface="Open Sans"/>
                <a:ea typeface="Open Sans"/>
                <a:cs typeface="Open Sans"/>
                <a:sym typeface="Open Sans"/>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2" name="Google Shape;52;p1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53" name="Google Shape;53;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fbeelding" type="blank">
  <p:cSld name="BLANK">
    <p:bg>
      <p:bgPr>
        <a:solidFill>
          <a:srgbClr val="86B6C1"/>
        </a:solidFill>
        <a:effectLst/>
      </p:bgPr>
    </p:bg>
    <p:spTree>
      <p:nvGrpSpPr>
        <p:cNvPr id="1" name="Shape 54"/>
        <p:cNvGrpSpPr/>
        <p:nvPr/>
      </p:nvGrpSpPr>
      <p:grpSpPr>
        <a:xfrm>
          <a:off x="0" y="0"/>
          <a:ext cx="0" cy="0"/>
          <a:chOff x="0" y="0"/>
          <a:chExt cx="0" cy="0"/>
        </a:xfrm>
      </p:grpSpPr>
      <p:sp>
        <p:nvSpPr>
          <p:cNvPr id="55" name="Google Shape;55;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
        <p:nvSpPr>
          <p:cNvPr id="56" name="Google Shape;56;p15"/>
          <p:cNvSpPr>
            <a:spLocks noGrp="1"/>
          </p:cNvSpPr>
          <p:nvPr>
            <p:ph type="pic" idx="2"/>
          </p:nvPr>
        </p:nvSpPr>
        <p:spPr>
          <a:xfrm>
            <a:off x="0" y="0"/>
            <a:ext cx="9144000" cy="51435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Afbeelding verticaal">
  <p:cSld name="BLANK_2">
    <p:bg>
      <p:bgPr>
        <a:solidFill>
          <a:srgbClr val="86B6C1"/>
        </a:solidFill>
        <a:effectLst/>
      </p:bgPr>
    </p:bg>
    <p:spTree>
      <p:nvGrpSpPr>
        <p:cNvPr id="1" name="Shape 57"/>
        <p:cNvGrpSpPr/>
        <p:nvPr/>
      </p:nvGrpSpPr>
      <p:grpSpPr>
        <a:xfrm>
          <a:off x="0" y="0"/>
          <a:ext cx="0" cy="0"/>
          <a:chOff x="0" y="0"/>
          <a:chExt cx="0" cy="0"/>
        </a:xfrm>
      </p:grpSpPr>
      <p:sp>
        <p:nvSpPr>
          <p:cNvPr id="58" name="Google Shape;5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
        <p:nvSpPr>
          <p:cNvPr id="59" name="Google Shape;59;p16"/>
          <p:cNvSpPr>
            <a:spLocks noGrp="1"/>
          </p:cNvSpPr>
          <p:nvPr>
            <p:ph type="pic" idx="2"/>
          </p:nvPr>
        </p:nvSpPr>
        <p:spPr>
          <a:xfrm>
            <a:off x="4572000" y="0"/>
            <a:ext cx="4572000" cy="51435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eeg">
  <p:cSld name="BLANK_1">
    <p:bg>
      <p:bgPr>
        <a:blipFill>
          <a:blip r:embed="rId2">
            <a:alphaModFix/>
          </a:blip>
          <a:stretch>
            <a:fillRect/>
          </a:stretch>
        </a:blipFill>
        <a:effectLst/>
      </p:bgPr>
    </p:bg>
    <p:spTree>
      <p:nvGrpSpPr>
        <p:cNvPr id="1" name="Shape 60"/>
        <p:cNvGrpSpPr/>
        <p:nvPr/>
      </p:nvGrpSpPr>
      <p:grpSpPr>
        <a:xfrm>
          <a:off x="0" y="0"/>
          <a:ext cx="0" cy="0"/>
          <a:chOff x="0" y="0"/>
          <a:chExt cx="0" cy="0"/>
        </a:xfrm>
      </p:grpSpPr>
      <p:sp>
        <p:nvSpPr>
          <p:cNvPr id="61" name="Google Shape;6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oofdstuk" type="secHead">
  <p:cSld name="SECTION_HEADER">
    <p:bg>
      <p:bgPr>
        <a:solidFill>
          <a:srgbClr val="137E98"/>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934500" y="874200"/>
            <a:ext cx="7275000" cy="2031300"/>
          </a:xfrm>
          <a:prstGeom prst="rect">
            <a:avLst/>
          </a:prstGeom>
        </p:spPr>
        <p:txBody>
          <a:bodyPr spcFirstLastPara="1" wrap="square" lIns="91425" tIns="91425" rIns="91425" bIns="91425" anchor="ctr" anchorCtr="0">
            <a:normAutofit/>
          </a:bodyPr>
          <a:lstStyle>
            <a:lvl1pPr lvl="0" algn="ctr">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espreek (en presenteer)">
  <p:cSld name="SECTION_HEADER_1">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 name="Google Shape;1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e-opdracht">
  <p:cSld name="SECTION_HEADER_1_1">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 name="Google Shape;2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resentatie / Leg uit">
  <p:cSld name="SECTION_HEADER_1_1_1">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3" name="Google Shape;2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ollenspel">
  <p:cSld name="SECTION_HEADER_1_1_1_1">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6" name="Google Shape;2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tellingen">
  <p:cSld name="SECTION_HEADER_1_1_1_1_1">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9" name="Google Shape;29;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telling">
  <p:cSld name="MAIN_POI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2" name="Google Shape;3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espreek: detail">
  <p:cSld name="MAIN_POINT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86B6C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Open Sans"/>
              <a:buNone/>
              <a:defRPr sz="2800" b="1">
                <a:solidFill>
                  <a:schemeClr val="lt1"/>
                </a:solidFill>
                <a:latin typeface="Open Sans"/>
                <a:ea typeface="Open Sans"/>
                <a:cs typeface="Open Sans"/>
                <a:sym typeface="Open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1"/>
              </a:buClr>
              <a:buSzPts val="1800"/>
              <a:buFont typeface="PT Serif"/>
              <a:buChar char="●"/>
              <a:defRPr sz="1800">
                <a:solidFill>
                  <a:schemeClr val="lt1"/>
                </a:solidFill>
                <a:latin typeface="PT Serif"/>
                <a:ea typeface="PT Serif"/>
                <a:cs typeface="PT Serif"/>
                <a:sym typeface="PT Serif"/>
              </a:defRPr>
            </a:lvl1pPr>
            <a:lvl2pPr marL="914400" lvl="1"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3iZg1xBW4tA"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8"/>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lerende netwerken</a:t>
            </a:r>
            <a:endParaRPr/>
          </a:p>
        </p:txBody>
      </p:sp>
      <p:sp>
        <p:nvSpPr>
          <p:cNvPr id="67" name="Google Shape;67;p18"/>
          <p:cNvSpPr txBox="1"/>
          <p:nvPr/>
        </p:nvSpPr>
        <p:spPr>
          <a:xfrm>
            <a:off x="4119825" y="361750"/>
            <a:ext cx="884400" cy="400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2400" b="1" i="1" dirty="0">
              <a:solidFill>
                <a:srgbClr val="A74846"/>
              </a:solidFill>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7"/>
          <p:cNvSpPr txBox="1">
            <a:spLocks noGrp="1"/>
          </p:cNvSpPr>
          <p:nvPr>
            <p:ph type="title"/>
          </p:nvPr>
        </p:nvSpPr>
        <p:spPr>
          <a:xfrm>
            <a:off x="1497200" y="753625"/>
            <a:ext cx="6975300" cy="375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dirty="0"/>
              <a:t>Wat maakte dat je makkelijker tot kennisdeling kwam?</a:t>
            </a:r>
            <a:endParaRPr b="0" dirty="0"/>
          </a:p>
          <a:p>
            <a:pPr marL="0" lvl="0" indent="0" algn="l" rtl="0">
              <a:spcBef>
                <a:spcPts val="1000"/>
              </a:spcBef>
              <a:spcAft>
                <a:spcPts val="0"/>
              </a:spcAft>
              <a:buNone/>
            </a:pPr>
            <a:r>
              <a:rPr lang="nl" b="0" dirty="0"/>
              <a:t>Wat waren belemmerende factoren?</a:t>
            </a:r>
            <a:endParaRPr b="0" dirty="0"/>
          </a:p>
          <a:p>
            <a:pPr marL="0" lvl="0" indent="0" algn="l" rtl="0">
              <a:spcBef>
                <a:spcPts val="1000"/>
              </a:spcBef>
              <a:spcAft>
                <a:spcPts val="1000"/>
              </a:spcAft>
              <a:buNone/>
            </a:pPr>
            <a:r>
              <a:rPr lang="nl" b="0" dirty="0"/>
              <a:t>Wat hielp om tot echte kennisdeling te komen?</a:t>
            </a:r>
            <a:endParaRPr b="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Speed daten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9"/>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p>
            <a:pPr marL="0" lvl="0" indent="0" algn="ctr" rtl="0">
              <a:spcBef>
                <a:spcPts val="0"/>
              </a:spcBef>
              <a:spcAft>
                <a:spcPts val="1200"/>
              </a:spcAft>
              <a:buNone/>
            </a:pPr>
            <a:endParaRPr/>
          </a:p>
        </p:txBody>
      </p:sp>
      <p:pic>
        <p:nvPicPr>
          <p:cNvPr id="123" name="Google Shape;123;p29" descr="This 2 minute countdown timer is made for professional use and has some minimal sound effects in the last 5 seconds" title="2 MINUTE TIMER - COUNTDOWN TIMER">
            <a:hlinkClick r:id="rId3"/>
          </p:cNvPr>
          <p:cNvPicPr preferRelativeResize="0"/>
          <p:nvPr/>
        </p:nvPicPr>
        <p:blipFill>
          <a:blip r:embed="rId4">
            <a:alphaModFix/>
          </a:blip>
          <a:stretch>
            <a:fillRect/>
          </a:stretch>
        </p:blipFill>
        <p:spPr>
          <a:xfrm>
            <a:off x="0" y="0"/>
            <a:ext cx="9144000" cy="51435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fade">
                                      <p:cBhvr>
                                        <p:cTn id="7" dur="10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30"/>
          <p:cNvSpPr txBox="1">
            <a:spLocks noGrp="1"/>
          </p:cNvSpPr>
          <p:nvPr>
            <p:ph type="title"/>
          </p:nvPr>
        </p:nvSpPr>
        <p:spPr>
          <a:xfrm>
            <a:off x="1497200" y="753625"/>
            <a:ext cx="6975300" cy="37578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None/>
            </a:pPr>
            <a:r>
              <a:rPr lang="nl" b="0"/>
              <a:t>Verliep het gesprek telkens vlot of minder vlot?</a:t>
            </a:r>
            <a:endParaRPr b="0"/>
          </a:p>
          <a:p>
            <a:pPr marL="0" lvl="0" indent="0" algn="l" rtl="0">
              <a:lnSpc>
                <a:spcPct val="115000"/>
              </a:lnSpc>
              <a:spcBef>
                <a:spcPts val="1000"/>
              </a:spcBef>
              <a:spcAft>
                <a:spcPts val="0"/>
              </a:spcAft>
              <a:buNone/>
            </a:pPr>
            <a:r>
              <a:rPr lang="nl" b="0"/>
              <a:t>Wat maakt dat het makkelijker is om iets te delen?</a:t>
            </a:r>
            <a:endParaRPr b="0"/>
          </a:p>
          <a:p>
            <a:pPr marL="0" lvl="0" indent="0" algn="l" rtl="0">
              <a:lnSpc>
                <a:spcPct val="115000"/>
              </a:lnSpc>
              <a:spcBef>
                <a:spcPts val="1000"/>
              </a:spcBef>
              <a:spcAft>
                <a:spcPts val="1000"/>
              </a:spcAft>
              <a:buNone/>
            </a:pPr>
            <a:r>
              <a:rPr lang="nl" b="0"/>
              <a:t>Welke kennis of informatie deel je makkelijker of moeilijker? Waarom?</a:t>
            </a:r>
            <a:endParaRPr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31"/>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Netwerk in kaart</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2"/>
          <p:cNvSpPr txBox="1">
            <a:spLocks noGrp="1"/>
          </p:cNvSpPr>
          <p:nvPr>
            <p:ph type="title"/>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a:t>Welke kennis/informatie zou je kunnen delen?</a:t>
            </a:r>
            <a:endParaRPr b="0"/>
          </a:p>
          <a:p>
            <a:pPr marL="457200" lvl="0" indent="0" algn="l" rtl="0">
              <a:spcBef>
                <a:spcPts val="1000"/>
              </a:spcBef>
              <a:spcAft>
                <a:spcPts val="0"/>
              </a:spcAft>
              <a:buNone/>
            </a:pPr>
            <a:r>
              <a:rPr lang="nl" b="0"/>
              <a:t>Waar heb je heel wat expertise rond?</a:t>
            </a:r>
            <a:endParaRPr b="0"/>
          </a:p>
          <a:p>
            <a:pPr marL="457200" lvl="0" indent="0" algn="l" rtl="0">
              <a:spcBef>
                <a:spcPts val="1000"/>
              </a:spcBef>
              <a:spcAft>
                <a:spcPts val="1000"/>
              </a:spcAft>
              <a:buNone/>
            </a:pPr>
            <a:r>
              <a:rPr lang="nl" b="0"/>
              <a:t>Voor wie binnen jouw netwerk zou deze informatie nuttig zijn?</a:t>
            </a:r>
            <a:endParaRPr b="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33"/>
          <p:cNvSpPr txBox="1">
            <a:spLocks noGrp="1"/>
          </p:cNvSpPr>
          <p:nvPr>
            <p:ph type="title"/>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a:t>Welke kennis/informatie heb je nodig in je werk?</a:t>
            </a:r>
            <a:endParaRPr b="0"/>
          </a:p>
          <a:p>
            <a:pPr marL="457200" lvl="0" indent="0" algn="l" rtl="0">
              <a:spcBef>
                <a:spcPts val="1000"/>
              </a:spcBef>
              <a:spcAft>
                <a:spcPts val="0"/>
              </a:spcAft>
              <a:buNone/>
            </a:pPr>
            <a:r>
              <a:rPr lang="nl" b="0"/>
              <a:t>Wie vanuit het netwerk zou je hierbij kunnen helpen?</a:t>
            </a:r>
            <a:endParaRPr b="0"/>
          </a:p>
          <a:p>
            <a:pPr marL="457200" lvl="0" indent="0" algn="l" rtl="0">
              <a:spcBef>
                <a:spcPts val="1000"/>
              </a:spcBef>
              <a:spcAft>
                <a:spcPts val="1000"/>
              </a:spcAft>
              <a:buNone/>
            </a:pPr>
            <a:r>
              <a:rPr lang="nl" b="0"/>
              <a:t>Wie kan jou algemene kennis geven of specifieke deelinfo?</a:t>
            </a:r>
            <a:endParaRPr b="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34"/>
          <p:cNvSpPr txBox="1">
            <a:spLocks noGrp="1"/>
          </p:cNvSpPr>
          <p:nvPr>
            <p:ph type="title"/>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a:t>Hoe ga je deze informatie vragen of geven?</a:t>
            </a:r>
            <a:endParaRPr b="0"/>
          </a:p>
          <a:p>
            <a:pPr marL="0" lvl="0" indent="0" algn="l" rtl="0">
              <a:spcBef>
                <a:spcPts val="1000"/>
              </a:spcBef>
              <a:spcAft>
                <a:spcPts val="1000"/>
              </a:spcAft>
              <a:buNone/>
            </a:pPr>
            <a:r>
              <a:rPr lang="nl" b="0"/>
              <a:t>Hoe communiceer je?</a:t>
            </a:r>
            <a:endParaRPr b="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Vragen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6"/>
          <p:cNvSpPr txBox="1">
            <a:spLocks noGrp="1"/>
          </p:cNvSpPr>
          <p:nvPr>
            <p:ph type="title"/>
          </p:nvPr>
        </p:nvSpPr>
        <p:spPr>
          <a:xfrm>
            <a:off x="1497200" y="753625"/>
            <a:ext cx="6975300" cy="375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dirty="0"/>
              <a:t>Wanneer heb je voor het laatst informatie of kennis gedeeld? </a:t>
            </a:r>
            <a:endParaRPr b="0" dirty="0"/>
          </a:p>
          <a:p>
            <a:pPr marL="0" lvl="0" indent="0" algn="l" rtl="0">
              <a:spcBef>
                <a:spcPts val="1000"/>
              </a:spcBef>
              <a:spcAft>
                <a:spcPts val="0"/>
              </a:spcAft>
              <a:buNone/>
            </a:pPr>
            <a:r>
              <a:rPr lang="nl" b="0" dirty="0"/>
              <a:t>Met wie? </a:t>
            </a:r>
            <a:br>
              <a:rPr lang="nl" b="0" dirty="0"/>
            </a:br>
            <a:r>
              <a:rPr lang="nl" b="0" dirty="0"/>
              <a:t>Hoe verliep dit? </a:t>
            </a:r>
            <a:endParaRPr b="0" dirty="0"/>
          </a:p>
          <a:p>
            <a:pPr marL="0" lvl="0" indent="0" algn="l" rtl="0">
              <a:spcBef>
                <a:spcPts val="1000"/>
              </a:spcBef>
              <a:spcAft>
                <a:spcPts val="1000"/>
              </a:spcAft>
              <a:buNone/>
            </a:pPr>
            <a:r>
              <a:rPr lang="nl" b="0" dirty="0"/>
              <a:t>Wat maakt dat je makkelijker of moeilijker informatie of kennis deelt?</a:t>
            </a:r>
            <a:endParaRPr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dirty="0"/>
              <a:t>Introductie</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7"/>
          <p:cNvSpPr txBox="1">
            <a:spLocks noGrp="1"/>
          </p:cNvSpPr>
          <p:nvPr>
            <p:ph type="title"/>
          </p:nvPr>
        </p:nvSpPr>
        <p:spPr>
          <a:xfrm>
            <a:off x="1497200" y="753625"/>
            <a:ext cx="6975300" cy="375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dirty="0"/>
              <a:t>Hoeveel vertrouwen geef/krijg je binnen jouw organisatie? </a:t>
            </a:r>
            <a:br>
              <a:rPr lang="nl" b="0" dirty="0"/>
            </a:br>
            <a:r>
              <a:rPr lang="nl" b="0" dirty="0"/>
              <a:t>Hoeveel vertrouwen heb je in klanten, leveranciers, collega’s? Geef een cijfer op 10. </a:t>
            </a:r>
            <a:endParaRPr b="0" dirty="0"/>
          </a:p>
          <a:p>
            <a:pPr marL="0" lvl="0" indent="0" algn="l" rtl="0">
              <a:spcBef>
                <a:spcPts val="1000"/>
              </a:spcBef>
              <a:spcAft>
                <a:spcPts val="0"/>
              </a:spcAft>
              <a:buNone/>
            </a:pPr>
            <a:r>
              <a:rPr lang="nl" b="0" dirty="0"/>
              <a:t>Waarom jouw score? Wanneer kon je een klant, collega, etc. vertrouwen?</a:t>
            </a:r>
            <a:endParaRPr b="0" dirty="0"/>
          </a:p>
          <a:p>
            <a:pPr marL="0" lvl="0" indent="0" algn="l" rtl="0">
              <a:spcBef>
                <a:spcPts val="1000"/>
              </a:spcBef>
              <a:spcAft>
                <a:spcPts val="1000"/>
              </a:spcAft>
              <a:buNone/>
            </a:pPr>
            <a:r>
              <a:rPr lang="nl" b="0" dirty="0"/>
              <a:t>Waar lag dat aan?</a:t>
            </a:r>
            <a:endParaRPr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8"/>
          <p:cNvSpPr txBox="1">
            <a:spLocks noGrp="1"/>
          </p:cNvSpPr>
          <p:nvPr>
            <p:ph type="title"/>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a:t>Welke kennis zou je wel/niet delen met een collega, met iemand uit een andere organisatie, met een klant, etc.? </a:t>
            </a:r>
            <a:endParaRPr b="0"/>
          </a:p>
          <a:p>
            <a:pPr marL="0" lvl="0" indent="0" algn="l" rtl="0">
              <a:spcBef>
                <a:spcPts val="1000"/>
              </a:spcBef>
              <a:spcAft>
                <a:spcPts val="1000"/>
              </a:spcAft>
              <a:buNone/>
            </a:pPr>
            <a:r>
              <a:rPr lang="nl" b="0"/>
              <a:t>Waarom?</a:t>
            </a:r>
            <a:endParaRPr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9"/>
          <p:cNvSpPr txBox="1">
            <a:spLocks noGrp="1"/>
          </p:cNvSpPr>
          <p:nvPr>
            <p:ph type="title"/>
          </p:nvPr>
        </p:nvSpPr>
        <p:spPr>
          <a:xfrm>
            <a:off x="1497200" y="753625"/>
            <a:ext cx="6975300" cy="3757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a:t>Stel dat je recent hebt toegezegd om deel te nemen aan een lerend netwerk? </a:t>
            </a:r>
            <a:endParaRPr b="0"/>
          </a:p>
          <a:p>
            <a:pPr marL="0" lvl="0" indent="0" algn="l" rtl="0">
              <a:spcBef>
                <a:spcPts val="1000"/>
              </a:spcBef>
              <a:spcAft>
                <a:spcPts val="1000"/>
              </a:spcAft>
              <a:buNone/>
            </a:pPr>
            <a:r>
              <a:rPr lang="nl" b="0"/>
              <a:t>Wat zouden jouw verwachtingen zijn? Wat wil je hieruit halen? Wat is belangrijk voor jou?</a:t>
            </a:r>
            <a:endParaRPr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0"/>
          <p:cNvSpPr txBox="1">
            <a:spLocks noGrp="1"/>
          </p:cNvSpPr>
          <p:nvPr>
            <p:ph type="title"/>
          </p:nvPr>
        </p:nvSpPr>
        <p:spPr>
          <a:xfrm>
            <a:off x="1497200" y="753625"/>
            <a:ext cx="6975300" cy="37578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b="0"/>
              <a:t>Stel dat je hebt toegezegd om deel te nemen aan een lerend netwerk, maar dit loopt niet zo goed. Wanneer en waarom zou het kunnen mislopen? </a:t>
            </a:r>
            <a:endParaRPr b="0"/>
          </a:p>
          <a:p>
            <a:pPr marL="0" lvl="0" indent="0" algn="l" rtl="0">
              <a:spcBef>
                <a:spcPts val="1000"/>
              </a:spcBef>
              <a:spcAft>
                <a:spcPts val="0"/>
              </a:spcAft>
              <a:buNone/>
            </a:pPr>
            <a:r>
              <a:rPr lang="nl" b="0"/>
              <a:t>Hoe kan je dit voorkomen? </a:t>
            </a:r>
            <a:endParaRPr b="0"/>
          </a:p>
          <a:p>
            <a:pPr marL="0" lvl="0" indent="0" algn="l" rtl="0">
              <a:spcBef>
                <a:spcPts val="1000"/>
              </a:spcBef>
              <a:spcAft>
                <a:spcPts val="1000"/>
              </a:spcAft>
              <a:buNone/>
            </a:pPr>
            <a:r>
              <a:rPr lang="nl" b="0"/>
              <a:t>Hoe kan je een lerend netwerk versterken?</a:t>
            </a:r>
            <a:endParaRPr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41"/>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Eens, oneens of neutraal/onbeslist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42"/>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De rol van de facilitator of organisator is het allerbelangrijkste bij een lerend netwerk.</a:t>
            </a:r>
            <a:endParaRPr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43"/>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Lerende netwerken zijn vooral nuttig wanneer je al met een specifiek probleem of vraag zit.</a:t>
            </a:r>
            <a:endParaRPr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44"/>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Deelnemen aan een lerend netwerk is vooral nuttig wanneer je in een specifieke job zit, bijvoorbeeld als je zelf vormingen of opleidingen geeft.</a:t>
            </a:r>
            <a:endParaRPr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45"/>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1000"/>
              </a:spcAft>
              <a:buNone/>
            </a:pPr>
            <a:r>
              <a:rPr lang="nl" b="0"/>
              <a:t>Bij een lerend netwerk kijk ik altijd eerst de kat uit de boom. Als je zelf eerst veel kennis deelt, riskeer je dat je er niets voor terug krijgt en met lege handen achterblijft.</a:t>
            </a:r>
            <a:endParaRPr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4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Afsluiter</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2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1000"/>
              </a:spcAft>
              <a:buSzPts val="990"/>
              <a:buNone/>
            </a:pPr>
            <a:r>
              <a:rPr lang="nl" b="0"/>
              <a:t>Wat is een lerend netwerk?</a:t>
            </a:r>
            <a:endParaRPr b="0"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nl" b="0"/>
              <a:t>Heb je zelf al deelgenomen aan een lerend netwerk? </a:t>
            </a:r>
            <a:endParaRPr b="0"/>
          </a:p>
          <a:p>
            <a:pPr marL="0" lvl="0" indent="0" algn="l" rtl="0">
              <a:spcBef>
                <a:spcPts val="1000"/>
              </a:spcBef>
              <a:spcAft>
                <a:spcPts val="0"/>
              </a:spcAft>
              <a:buSzPts val="990"/>
              <a:buNone/>
            </a:pPr>
            <a:r>
              <a:rPr lang="nl" b="0"/>
              <a:t>Waarom wel?</a:t>
            </a:r>
            <a:endParaRPr b="0"/>
          </a:p>
          <a:p>
            <a:pPr marL="0" lvl="0" indent="0" algn="l" rtl="0">
              <a:spcBef>
                <a:spcPts val="1000"/>
              </a:spcBef>
              <a:spcAft>
                <a:spcPts val="1000"/>
              </a:spcAft>
              <a:buSzPts val="990"/>
              <a:buNone/>
            </a:pPr>
            <a:r>
              <a:rPr lang="nl" b="0"/>
              <a:t>Waarom niet?</a:t>
            </a:r>
            <a:endParaRPr b="0" i="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2"/>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nl" b="0"/>
              <a:t>Welke vorm had dit lerend netwerk? </a:t>
            </a:r>
            <a:endParaRPr b="0"/>
          </a:p>
          <a:p>
            <a:pPr marL="0" lvl="0" indent="0" algn="l" rtl="0">
              <a:spcBef>
                <a:spcPts val="1000"/>
              </a:spcBef>
              <a:spcAft>
                <a:spcPts val="1000"/>
              </a:spcAft>
              <a:buSzPts val="990"/>
              <a:buNone/>
            </a:pPr>
            <a:r>
              <a:rPr lang="nl" b="0"/>
              <a:t>Welke (andere) vormen ken je?</a:t>
            </a:r>
            <a:endParaRPr b="0" i="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3"/>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1000"/>
              </a:spcAft>
              <a:buSzPts val="990"/>
              <a:buNone/>
            </a:pPr>
            <a:r>
              <a:rPr lang="nl" b="0"/>
              <a:t>Welke stappen of processen zijn er bij een lerend netwerk?</a:t>
            </a:r>
            <a:endParaRPr b="0" i="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4"/>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1000"/>
              </a:spcAft>
              <a:buNone/>
            </a:pPr>
            <a:r>
              <a:rPr lang="nl" b="0"/>
              <a:t>Wat liep er goed of minder goed bij jouw lerend netwerk?</a:t>
            </a:r>
            <a:endParaRPr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5"/>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b="0"/>
              <a:t>Wat maakt een lerend netwerk succesvol? </a:t>
            </a:r>
            <a:endParaRPr b="0"/>
          </a:p>
          <a:p>
            <a:pPr marL="0" lvl="0" indent="0" algn="l" rtl="0">
              <a:spcBef>
                <a:spcPts val="1000"/>
              </a:spcBef>
              <a:spcAft>
                <a:spcPts val="0"/>
              </a:spcAft>
              <a:buNone/>
            </a:pPr>
            <a:r>
              <a:rPr lang="nl" b="0"/>
              <a:t>Hoe kom je tot uitwisseling van kennis? </a:t>
            </a:r>
            <a:endParaRPr b="0"/>
          </a:p>
          <a:p>
            <a:pPr marL="0" lvl="0" indent="0" algn="l" rtl="0">
              <a:spcBef>
                <a:spcPts val="1000"/>
              </a:spcBef>
              <a:spcAft>
                <a:spcPts val="0"/>
              </a:spcAft>
              <a:buNone/>
            </a:pPr>
            <a:r>
              <a:rPr lang="nl" b="0"/>
              <a:t>Wat is de rol van elke deelnemer?</a:t>
            </a:r>
            <a:endParaRPr b="0"/>
          </a:p>
          <a:p>
            <a:pPr marL="0" lvl="0" indent="0" algn="l" rtl="0">
              <a:spcBef>
                <a:spcPts val="1000"/>
              </a:spcBef>
              <a:spcAft>
                <a:spcPts val="1000"/>
              </a:spcAft>
              <a:buNone/>
            </a:pPr>
            <a:r>
              <a:rPr lang="nl" b="0"/>
              <a:t>Wat is de rol van de facilitator?</a:t>
            </a:r>
            <a:endParaRPr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Remmers en motors</a:t>
            </a:r>
            <a:endParaRPr/>
          </a:p>
        </p:txBody>
      </p:sp>
    </p:spTree>
  </p:cSld>
  <p:clrMapOvr>
    <a:masterClrMapping/>
  </p:clrMapOvr>
</p:sld>
</file>

<file path=ppt/theme/theme1.xml><?xml version="1.0" encoding="utf-8"?>
<a:theme xmlns:a="http://schemas.openxmlformats.org/drawingml/2006/main"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A7F10EFC-B1EE-4E39-9282-3DC2AFF5C52F}"/>
</file>

<file path=customXml/itemProps2.xml><?xml version="1.0" encoding="utf-8"?>
<ds:datastoreItem xmlns:ds="http://schemas.openxmlformats.org/officeDocument/2006/customXml" ds:itemID="{1EBBB6E8-BD27-40D3-B752-E1A46E74A71F}"/>
</file>

<file path=customXml/itemProps3.xml><?xml version="1.0" encoding="utf-8"?>
<ds:datastoreItem xmlns:ds="http://schemas.openxmlformats.org/officeDocument/2006/customXml" ds:itemID="{456F13D6-9D9E-4D5D-8A65-F563F9E4C4BD}"/>
</file>

<file path=docProps/app.xml><?xml version="1.0" encoding="utf-8"?>
<Properties xmlns="http://schemas.openxmlformats.org/officeDocument/2006/extended-properties" xmlns:vt="http://schemas.openxmlformats.org/officeDocument/2006/docPropsVTypes">
  <TotalTime>0</TotalTime>
  <Words>514</Words>
  <Application>Microsoft Office PowerPoint</Application>
  <PresentationFormat>Diavoorstelling (16:9)</PresentationFormat>
  <Paragraphs>51</Paragraphs>
  <Slides>29</Slides>
  <Notes>29</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29</vt:i4>
      </vt:variant>
    </vt:vector>
  </HeadingPairs>
  <TitlesOfParts>
    <vt:vector size="33" baseType="lpstr">
      <vt:lpstr>PT Serif</vt:lpstr>
      <vt:lpstr>Open Sans</vt:lpstr>
      <vt:lpstr>Arial</vt:lpstr>
      <vt:lpstr>SERV – Zelf training geven</vt:lpstr>
      <vt:lpstr>lerende netwerken</vt:lpstr>
      <vt:lpstr>Introductie</vt:lpstr>
      <vt:lpstr>Wat is een lerend netwerk?</vt:lpstr>
      <vt:lpstr>Heb je zelf al deelgenomen aan een lerend netwerk?  Waarom wel? Waarom niet?</vt:lpstr>
      <vt:lpstr>Welke vorm had dit lerend netwerk?  Welke (andere) vormen ken je?</vt:lpstr>
      <vt:lpstr>Welke stappen of processen zijn er bij een lerend netwerk?</vt:lpstr>
      <vt:lpstr>Wat liep er goed of minder goed bij jouw lerend netwerk?</vt:lpstr>
      <vt:lpstr>Wat maakt een lerend netwerk succesvol?  Hoe kom je tot uitwisseling van kennis?  Wat is de rol van elke deelnemer? Wat is de rol van de facilitator?</vt:lpstr>
      <vt:lpstr>Remmers en motors</vt:lpstr>
      <vt:lpstr>Wat maakte dat je makkelijker tot kennisdeling kwam? Wat waren belemmerende factoren? Wat hielp om tot echte kennisdeling te komen?</vt:lpstr>
      <vt:lpstr>Speed daten</vt:lpstr>
      <vt:lpstr>PowerPoint-presentatie</vt:lpstr>
      <vt:lpstr>Verliep het gesprek telkens vlot of minder vlot? Wat maakt dat het makkelijker is om iets te delen? Welke kennis of informatie deel je makkelijker of moeilijker? Waarom?</vt:lpstr>
      <vt:lpstr>Netwerk in kaart</vt:lpstr>
      <vt:lpstr>Welke kennis/informatie zou je kunnen delen? Waar heb je heel wat expertise rond? Voor wie binnen jouw netwerk zou deze informatie nuttig zijn?</vt:lpstr>
      <vt:lpstr>Welke kennis/informatie heb je nodig in je werk? Wie vanuit het netwerk zou je hierbij kunnen helpen? Wie kan jou algemene kennis geven of specifieke deelinfo?</vt:lpstr>
      <vt:lpstr>Hoe ga je deze informatie vragen of geven? Hoe communiceer je?</vt:lpstr>
      <vt:lpstr>Vragen</vt:lpstr>
      <vt:lpstr>Wanneer heb je voor het laatst informatie of kennis gedeeld?  Met wie?  Hoe verliep dit?  Wat maakt dat je makkelijker of moeilijker informatie of kennis deelt?</vt:lpstr>
      <vt:lpstr>Hoeveel vertrouwen geef/krijg je binnen jouw organisatie?  Hoeveel vertrouwen heb je in klanten, leveranciers, collega’s? Geef een cijfer op 10.  Waarom jouw score? Wanneer kon je een klant, collega, etc. vertrouwen? Waar lag dat aan?</vt:lpstr>
      <vt:lpstr>Welke kennis zou je wel/niet delen met een collega, met iemand uit een andere organisatie, met een klant, etc.?  Waarom?</vt:lpstr>
      <vt:lpstr>Stel dat je recent hebt toegezegd om deel te nemen aan een lerend netwerk?  Wat zouden jouw verwachtingen zijn? Wat wil je hieruit halen? Wat is belangrijk voor jou?</vt:lpstr>
      <vt:lpstr>Stel dat je hebt toegezegd om deel te nemen aan een lerend netwerk, maar dit loopt niet zo goed. Wanneer en waarom zou het kunnen mislopen?  Hoe kan je dit voorkomen?  Hoe kan je een lerend netwerk versterken?</vt:lpstr>
      <vt:lpstr>Eens, oneens of neutraal/onbeslist</vt:lpstr>
      <vt:lpstr>De rol van de facilitator of organisator is het allerbelangrijkste bij een lerend netwerk.</vt:lpstr>
      <vt:lpstr>Lerende netwerken zijn vooral nuttig wanneer je al met een specifiek probleem of vraag zit.</vt:lpstr>
      <vt:lpstr>Deelnemen aan een lerend netwerk is vooral nuttig wanneer je in een specifieke job zit, bijvoorbeeld als je zelf vormingen of opleidingen geeft.</vt:lpstr>
      <vt:lpstr>Bij een lerend netwerk kijk ik altijd eerst de kat uit de boom. Als je zelf eerst veel kennis deelt, riskeer je dat je er niets voor terug krijgt en met lege handen achterblijft.</vt:lpstr>
      <vt:lpstr>Afsluiter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lerende netwerken</dc:title>
  <cp:lastModifiedBy>Tom Seymoens</cp:lastModifiedBy>
  <cp:revision>1</cp:revision>
  <dcterms:modified xsi:type="dcterms:W3CDTF">2023-08-14T11:32:52Z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